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64" r:id="rId7"/>
    <p:sldId id="261" r:id="rId8"/>
    <p:sldId id="257" r:id="rId9"/>
    <p:sldId id="258" r:id="rId10"/>
    <p:sldId id="259" r:id="rId11"/>
    <p:sldId id="260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3E517-49FC-4BBF-A02A-0272F0E4CC29}" v="1256" dt="2021-07-27T14:27:36.690"/>
    <p1510:client id="{39457439-7CA0-4EC4-830C-EB21F0AB5AC0}" v="1596" dt="2021-08-13T15:10:46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27T14:27:12.3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873 9869 16383 0 0,'5'0'0'0'0,"5"0"0"0"0,6 0 0 0 0,4 0 0 0 0,3 0 0 0 0,3 0 0 0 0,0 0 0 0 0,1 0 0 0 0,0 0 0 0 0,0 0 0 0 0,-5 4 0 0 0,-2 2 0 0 0,1 0 0 0 0,0-2 0 0 0,-2 4 0 0 0,-1 0 0 0 0,1-2 0 0 0,2-1 0 0 0,1-2 0 0 0,2-1 0 0 0,1-1 0 0 0,1-1 0 0 0,0 0 0 0 0,0 0 0 0 0,0-1 0 0 0,0 1 0 0 0,0 0 0 0 0,-4 4 0 0 0,-2 2 0 0 0,0-1 0 0 0,1 0 0 0 0,2-2 0 0 0,-4-1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7-27T14:27:12.3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11853 10026 16383 0 0,'5'0'0'0'0,"5"0"0"0"0,6 0 0 0 0,4 0 0 0 0,3 0 0 0 0,-1-4 0 0 0,-2-2 0 0 0,2 1 0 0 0,0 0 0 0 0,2 2 0 0 0,0 1 0 0 0,1 1 0 0 0,1 0 0 0 0,-5-3 0 0 0,0-2 0 0 0,-1 1 0 0 0,2 1 0 0 0,0 1 0 0 0,2 1 0 0 0,1 1 0 0 0,1 1 0 0 0,-1 0 0 0 0,1 0 0 0 0,0 0 0 0 0,1 0 0 0 0,-1 1 0 0 0,-1-1 0 0 0,1 0 0 0 0,0 0 0 0 0,-4 4 0 0 0,-2 2 0 0 0,0 0 0 0 0,-3-2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s://github.com/redsquirrel7/Netgear-Password-Constructinato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Converter:https:/github.com/ZerBea/hcxtool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ttercap.org/" TargetMode="External"/><Relationship Id="rId2" Type="http://schemas.openxmlformats.org/officeDocument/2006/relationships/hyperlink" Target="https://pwnagotchi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ircrack-ng.org/" TargetMode="External"/><Relationship Id="rId5" Type="http://schemas.openxmlformats.org/officeDocument/2006/relationships/hyperlink" Target="https://hashcat.net/hashcat/" TargetMode="External"/><Relationship Id="rId4" Type="http://schemas.openxmlformats.org/officeDocument/2006/relationships/hyperlink" Target="https://www.evilsocket.net/2019/02/13/Pwning-WiFi-networks-with-bettercap-and-the-PMKID-client-less-atta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en-US" sz="2000">
              <a:solidFill>
                <a:srgbClr val="080808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 err="1">
                <a:solidFill>
                  <a:srgbClr val="080808"/>
                </a:solidFill>
                <a:cs typeface="Calibri Light"/>
              </a:rPr>
              <a:t>Pwnagotchis</a:t>
            </a:r>
            <a:r>
              <a:rPr lang="en-US" sz="3600" dirty="0">
                <a:solidFill>
                  <a:srgbClr val="080808"/>
                </a:solidFill>
                <a:cs typeface="Calibri Light"/>
              </a:rPr>
              <a:t> and </a:t>
            </a:r>
            <a:r>
              <a:rPr lang="en-US" sz="3600" dirty="0" err="1">
                <a:solidFill>
                  <a:srgbClr val="080808"/>
                </a:solidFill>
                <a:cs typeface="Calibri Light"/>
              </a:rPr>
              <a:t>WiFi</a:t>
            </a:r>
            <a:r>
              <a:rPr lang="en-US" sz="3600" dirty="0">
                <a:solidFill>
                  <a:srgbClr val="080808"/>
                </a:solidFill>
                <a:cs typeface="Calibri Light"/>
              </a:rPr>
              <a:t> Cracking</a:t>
            </a: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28C22-EBE6-49C7-B4E7-4AEA9A34D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Pwnagotchi</a:t>
            </a:r>
            <a:endParaRPr lang="en-US" dirty="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B3EA-10CC-4B16-BB70-21E1D204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Pwnage ++ Tomagotchi == Pwnagotchi</a:t>
            </a:r>
          </a:p>
          <a:p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AI Powered Wifi Cracking Device.</a:t>
            </a:r>
          </a:p>
          <a:p>
            <a:pPr lvl="1"/>
            <a:r>
              <a:rPr lang="en-US" dirty="0">
                <a:cs typeface="Calibri"/>
              </a:rPr>
              <a:t>Cute Faces, Easy to use, fun to learn with. </a:t>
            </a:r>
          </a:p>
          <a:p>
            <a:pPr lvl="1"/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324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02B9025E-4946-4E5B-B639-BC2DC61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3" r="2" b="2"/>
          <a:stretch/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4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BE364D1-2F7D-4232-BB73-1F543828F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0" r="6892" b="3"/>
          <a:stretch/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D8064-3CD4-474C-B0EC-1075E351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  <a:cs typeface="Calibri Light"/>
              </a:rPr>
              <a:t>Why does it matter?</a:t>
            </a:r>
            <a:endParaRPr lang="en-US" sz="3600">
              <a:solidFill>
                <a:srgbClr val="FFFFFF"/>
              </a:solidFill>
            </a:endParaRPr>
          </a:p>
        </p:txBody>
      </p:sp>
      <p:pic>
        <p:nvPicPr>
          <p:cNvPr id="9" name="Picture 9" descr="Text&#10;&#10;Description automatically generated">
            <a:extLst>
              <a:ext uri="{FF2B5EF4-FFF2-40B4-BE49-F238E27FC236}">
                <a16:creationId xmlns:a16="http://schemas.microsoft.com/office/drawing/2014/main" id="{AC39D519-0533-4975-A383-57B6F0089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63" t="372" r="-134" b="-744"/>
          <a:stretch/>
        </p:blipFill>
        <p:spPr>
          <a:xfrm>
            <a:off x="4749878" y="-9294"/>
            <a:ext cx="3679598" cy="2514772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5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DE97E789-DC4F-492B-AE24-80C351EA28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58" r="2" b="2"/>
          <a:stretch/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8" name="Picture 8" descr="A picture containing text, meter, parking, bin&#10;&#10;Description automatically generated">
            <a:extLst>
              <a:ext uri="{FF2B5EF4-FFF2-40B4-BE49-F238E27FC236}">
                <a16:creationId xmlns:a16="http://schemas.microsoft.com/office/drawing/2014/main" id="{387FBCF9-82CE-4745-862E-E7C2380BA8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766" r="6" b="9505"/>
          <a:stretch/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6F274-FC86-41CD-9B20-3AB8BE76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95" y="4155466"/>
            <a:ext cx="4746863" cy="21954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+mn-lt"/>
                <a:cs typeface="+mn-lt"/>
              </a:rPr>
              <a:t>Defaults are dangerous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ea typeface="+mn-lt"/>
                <a:cs typeface="+mn-lt"/>
              </a:rPr>
              <a:t>Most Codes are automagically generated by a piece of software before being printed on the back of the device.</a:t>
            </a:r>
          </a:p>
          <a:p>
            <a:r>
              <a:rPr lang="en-US" sz="2000" dirty="0">
                <a:solidFill>
                  <a:srgbClr val="FFFFFF"/>
                </a:solidFill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https://github.com/redsquirrel7/Netgear-Password-Constructinator</a:t>
            </a:r>
            <a:endParaRPr lang="en-US" sz="2000">
              <a:solidFill>
                <a:srgbClr val="FFFFFF"/>
              </a:solidFill>
              <a:ea typeface="+mn-lt"/>
              <a:cs typeface="+mn-lt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  <a:p>
            <a:endParaRPr lang="en-US" sz="20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6" name="Picture 6" descr="A picture containing text, indoor, wall&#10;&#10;Description automatically generated">
            <a:extLst>
              <a:ext uri="{FF2B5EF4-FFF2-40B4-BE49-F238E27FC236}">
                <a16:creationId xmlns:a16="http://schemas.microsoft.com/office/drawing/2014/main" id="{E66FA373-C59D-4BCD-9C1E-8974A49FB5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466" r="14913" b="-2"/>
          <a:stretch/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19273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C3E4-6A24-47B7-AC1D-9680F323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WiFi</a:t>
            </a:r>
            <a:r>
              <a:rPr lang="en-US" dirty="0">
                <a:cs typeface="Calibri Light"/>
              </a:rPr>
              <a:t> Security Basics: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97349-A705-4908-B86C-F0117D96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dirty="0">
                <a:solidFill>
                  <a:srgbClr val="FF0000"/>
                </a:solidFill>
                <a:cs typeface="Calibri"/>
              </a:rPr>
              <a:t>WEP – Deprecated.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  <a:cs typeface="Calibri"/>
              </a:rPr>
              <a:t>RC4 Stream Cipher – Intentionally Weak due to U.S. Export Laws.</a:t>
            </a:r>
          </a:p>
          <a:p>
            <a:pPr lvl="1"/>
            <a:r>
              <a:rPr lang="en-US" sz="1500" dirty="0">
                <a:solidFill>
                  <a:srgbClr val="FF0000"/>
                </a:solidFill>
                <a:cs typeface="Calibri"/>
              </a:rPr>
              <a:t>In </a:t>
            </a:r>
            <a:r>
              <a:rPr lang="en-US" sz="1500" i="1" dirty="0">
                <a:solidFill>
                  <a:srgbClr val="FF0000"/>
                </a:solidFill>
                <a:cs typeface="Calibri"/>
              </a:rPr>
              <a:t>2001 </a:t>
            </a:r>
            <a:r>
              <a:rPr lang="en-US" sz="1500" dirty="0">
                <a:solidFill>
                  <a:srgbClr val="FF0000"/>
                </a:solidFill>
                <a:cs typeface="Calibri"/>
              </a:rPr>
              <a:t>a group of hackers used </a:t>
            </a:r>
            <a:r>
              <a:rPr lang="en-US" sz="1500" dirty="0" err="1">
                <a:solidFill>
                  <a:srgbClr val="FF0000"/>
                </a:solidFill>
                <a:cs typeface="Calibri"/>
              </a:rPr>
              <a:t>Aircrack</a:t>
            </a:r>
            <a:r>
              <a:rPr lang="en-US" sz="1500" dirty="0">
                <a:solidFill>
                  <a:srgbClr val="FF0000"/>
                </a:solidFill>
                <a:cs typeface="Calibri"/>
              </a:rPr>
              <a:t>-NG (an open source tool) to crack any WEP key in minutes due to security issues.</a:t>
            </a:r>
          </a:p>
          <a:p>
            <a:r>
              <a:rPr lang="en-US" sz="15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WPA – Common.</a:t>
            </a:r>
          </a:p>
          <a:p>
            <a:pPr lvl="1"/>
            <a:r>
              <a:rPr lang="en-US" sz="15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Uses Temporal Key Integrity Protocol to encrypt each packet with a different key—fixing the main flaw in WEP. </a:t>
            </a:r>
          </a:p>
          <a:p>
            <a:pPr lvl="1"/>
            <a:r>
              <a:rPr lang="en-US" sz="15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128 bit keys.</a:t>
            </a:r>
          </a:p>
          <a:p>
            <a:pPr lvl="1"/>
            <a:r>
              <a:rPr lang="en-US" sz="150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Built to replace WEP – Still uses some WEP features making it vulnerable.</a:t>
            </a:r>
          </a:p>
          <a:p>
            <a:r>
              <a:rPr lang="en-US" sz="1500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WPA2 – Less Common but better.</a:t>
            </a:r>
          </a:p>
          <a:p>
            <a:pPr lvl="1"/>
            <a:r>
              <a:rPr lang="en-US" sz="1500" dirty="0">
                <a:solidFill>
                  <a:schemeClr val="accent4">
                    <a:lumMod val="75000"/>
                  </a:schemeClr>
                </a:solidFill>
                <a:cs typeface="Calibri"/>
              </a:rPr>
              <a:t>Enables the use of AES-128.</a:t>
            </a:r>
          </a:p>
          <a:p>
            <a:r>
              <a:rPr lang="en-US" sz="150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WPA3 – In the works since 2018</a:t>
            </a:r>
          </a:p>
          <a:p>
            <a:pPr lvl="1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Will be a drastic improvement as it eliminates the use of Pre-Shared Keys (PSK) and leverages the use of modern strong encryption.</a:t>
            </a:r>
          </a:p>
          <a:p>
            <a:endParaRPr lang="en-US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98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B8403BD-CE45-435D-A606-58A9E5D5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806" y="-7021"/>
            <a:ext cx="5952587" cy="673265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133096-6F7D-4C83-8466-9E3BE26783E0}"/>
                  </a:ext>
                </a:extLst>
              </p14:cNvPr>
              <p14:cNvContentPartPr/>
              <p14:nvPr/>
            </p14:nvContentPartPr>
            <p14:xfrm>
              <a:off x="176560" y="3168804"/>
              <a:ext cx="257175" cy="2857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133096-6F7D-4C83-8466-9E3BE26783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56" y="3059266"/>
                <a:ext cx="363826" cy="24801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7DC1546-DBAE-4868-A280-92223E543FC8}"/>
              </a:ext>
            </a:extLst>
          </p:cNvPr>
          <p:cNvSpPr txBox="1"/>
          <p:nvPr/>
        </p:nvSpPr>
        <p:spPr>
          <a:xfrm>
            <a:off x="6099717" y="124522"/>
            <a:ext cx="594917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Nonce: Randomly Generated Set of Data.</a:t>
            </a:r>
          </a:p>
          <a:p>
            <a:r>
              <a:rPr lang="en-US" dirty="0">
                <a:cs typeface="Calibri"/>
              </a:rPr>
              <a:t>MSK: Master Session Key</a:t>
            </a:r>
            <a:endParaRPr lang="en-US" dirty="0"/>
          </a:p>
          <a:p>
            <a:r>
              <a:rPr lang="en-US" dirty="0">
                <a:cs typeface="Calibri"/>
              </a:rPr>
              <a:t>PMK: Pairwise Master Key</a:t>
            </a:r>
            <a:endParaRPr lang="en-US" dirty="0"/>
          </a:p>
          <a:p>
            <a:r>
              <a:rPr lang="en-US" dirty="0">
                <a:cs typeface="Calibri"/>
              </a:rPr>
              <a:t>GMK: Group Master Key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Used to Generate GTK for every authenticated device.</a:t>
            </a:r>
          </a:p>
          <a:p>
            <a:r>
              <a:rPr lang="en-US" dirty="0">
                <a:cs typeface="Calibri"/>
              </a:rPr>
              <a:t>PTK: Pairwise Transit Key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Encrypts Unicast Traffic between Client and AP.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PTK = PRF(PMK + </a:t>
            </a:r>
            <a:r>
              <a:rPr lang="en-US" dirty="0" err="1">
                <a:cs typeface="Calibri"/>
              </a:rPr>
              <a:t>ANonce</a:t>
            </a:r>
            <a:r>
              <a:rPr lang="en-US" dirty="0">
                <a:cs typeface="Calibri"/>
              </a:rPr>
              <a:t> + </a:t>
            </a:r>
            <a:r>
              <a:rPr lang="en-US" dirty="0" err="1">
                <a:cs typeface="Calibri"/>
              </a:rPr>
              <a:t>SNonce</a:t>
            </a:r>
            <a:r>
              <a:rPr lang="en-US" dirty="0">
                <a:cs typeface="Calibri"/>
              </a:rPr>
              <a:t> + MAC(AA) + MAC(SA))</a:t>
            </a:r>
          </a:p>
          <a:p>
            <a:r>
              <a:rPr lang="en-US" dirty="0">
                <a:cs typeface="Calibri"/>
              </a:rPr>
              <a:t>GTK: Group Temporal Key.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Encrypt all Broadcast and Multicast traffic between AP and multiple client devices.</a:t>
            </a:r>
          </a:p>
          <a:p>
            <a:r>
              <a:rPr lang="en-US" dirty="0">
                <a:cs typeface="Calibri"/>
              </a:rPr>
              <a:t>MIC: Message Integrity Check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821C74-DE24-4E1F-AB21-689CD8A573F4}"/>
                  </a:ext>
                </a:extLst>
              </p14:cNvPr>
              <p14:cNvContentPartPr/>
              <p14:nvPr/>
            </p14:nvContentPartPr>
            <p14:xfrm>
              <a:off x="3800706" y="3233464"/>
              <a:ext cx="257175" cy="1905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821C74-DE24-4E1F-AB21-689CD8A573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47571" y="3127983"/>
                <a:ext cx="363091" cy="2303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909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, icon&#10;&#10;Description automatically generated">
            <a:extLst>
              <a:ext uri="{FF2B5EF4-FFF2-40B4-BE49-F238E27FC236}">
                <a16:creationId xmlns:a16="http://schemas.microsoft.com/office/drawing/2014/main" id="{824C2A77-EC56-4799-AB5B-148128B0C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96524"/>
            <a:ext cx="2743199" cy="2179781"/>
          </a:xfrm>
          <a:prstGeom prst="rect">
            <a:avLst/>
          </a:prstGeom>
        </p:spPr>
      </p:pic>
      <p:pic>
        <p:nvPicPr>
          <p:cNvPr id="5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F43A1387-5727-4E5F-A55F-D23663DB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3" y="2048107"/>
            <a:ext cx="2743200" cy="2743200"/>
          </a:xfrm>
          <a:prstGeom prst="rect">
            <a:avLst/>
          </a:prstGeom>
        </p:spPr>
      </p:pic>
      <p:pic>
        <p:nvPicPr>
          <p:cNvPr id="6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962D9705-9AFF-4C6D-B049-AA87D9AF0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5179861"/>
            <a:ext cx="2743198" cy="1349057"/>
          </a:xfrm>
          <a:prstGeom prst="rect">
            <a:avLst/>
          </a:prstGeom>
        </p:spPr>
      </p:pic>
      <p:pic>
        <p:nvPicPr>
          <p:cNvPr id="8" name="Picture 8" descr="A picture containing electronics, different&#10;&#10;Description automatically generated">
            <a:extLst>
              <a:ext uri="{FF2B5EF4-FFF2-40B4-BE49-F238E27FC236}">
                <a16:creationId xmlns:a16="http://schemas.microsoft.com/office/drawing/2014/main" id="{2132BADA-F5C0-4729-8784-9FFDAF003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717" y="2665907"/>
            <a:ext cx="2743199" cy="2046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70B0B5-93ED-4603-86F7-7D4975110423}"/>
              </a:ext>
            </a:extLst>
          </p:cNvPr>
          <p:cNvSpPr txBox="1"/>
          <p:nvPr/>
        </p:nvSpPr>
        <p:spPr>
          <a:xfrm>
            <a:off x="4724400" y="292162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/>
              <a:t>Bettercap</a:t>
            </a:r>
            <a:r>
              <a:rPr lang="en-US" sz="1400" dirty="0"/>
              <a:t> (Bettercap.org)</a:t>
            </a:r>
            <a:endParaRPr lang="en-US" sz="14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9D2FE-0B30-494F-B9C5-5BB85E5BB9D6}"/>
              </a:ext>
            </a:extLst>
          </p:cNvPr>
          <p:cNvSpPr txBox="1"/>
          <p:nvPr/>
        </p:nvSpPr>
        <p:spPr>
          <a:xfrm>
            <a:off x="4687229" y="486379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/>
              <a:t>Pwnagotchi</a:t>
            </a:r>
            <a:r>
              <a:rPr lang="en-US" sz="1400" dirty="0"/>
              <a:t> (pwnagotchi.ai)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B83A39-E847-4CFE-9AEB-42CCB3E41696}"/>
              </a:ext>
            </a:extLst>
          </p:cNvPr>
          <p:cNvSpPr txBox="1"/>
          <p:nvPr/>
        </p:nvSpPr>
        <p:spPr>
          <a:xfrm>
            <a:off x="133814" y="4389863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Wireless Access Point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6D0F2D-1A2E-4632-AAF1-977D846A2041}"/>
              </a:ext>
            </a:extLst>
          </p:cNvPr>
          <p:cNvSpPr txBox="1"/>
          <p:nvPr/>
        </p:nvSpPr>
        <p:spPr>
          <a:xfrm>
            <a:off x="9101253" y="4547838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Client Device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397148-7BAF-48DE-BC72-8A2EA6A50794}"/>
              </a:ext>
            </a:extLst>
          </p:cNvPr>
          <p:cNvCxnSpPr/>
          <p:nvPr/>
        </p:nvCxnSpPr>
        <p:spPr>
          <a:xfrm>
            <a:off x="7426481" y="2287627"/>
            <a:ext cx="2438399" cy="10537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029C4A-52B9-4988-AF49-3DEF57488F59}"/>
              </a:ext>
            </a:extLst>
          </p:cNvPr>
          <p:cNvSpPr txBox="1"/>
          <p:nvPr/>
        </p:nvSpPr>
        <p:spPr>
          <a:xfrm rot="1440000">
            <a:off x="7252009" y="243840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Discovery/</a:t>
            </a:r>
            <a:r>
              <a:rPr lang="en-US" sz="1400" dirty="0" err="1"/>
              <a:t>Deauthentication</a:t>
            </a:r>
            <a:endParaRPr lang="en-US" sz="1400" dirty="0" err="1">
              <a:cs typeface="Calibri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5E7A70-BD06-4D62-A981-F4F0BE50A588}"/>
              </a:ext>
            </a:extLst>
          </p:cNvPr>
          <p:cNvCxnSpPr/>
          <p:nvPr/>
        </p:nvCxnSpPr>
        <p:spPr>
          <a:xfrm flipV="1">
            <a:off x="3220381" y="3846706"/>
            <a:ext cx="6675862" cy="55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5248B1C-A66C-45B2-96D5-05F757CDDC3D}"/>
              </a:ext>
            </a:extLst>
          </p:cNvPr>
          <p:cNvSpPr txBox="1"/>
          <p:nvPr/>
        </p:nvSpPr>
        <p:spPr>
          <a:xfrm>
            <a:off x="4687229" y="353493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cs typeface="Calibri"/>
              </a:rPr>
              <a:t>WPA/WPA2 4-Way Handshake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6F79DF3-6646-4102-8178-67ACBB7F11AD}"/>
              </a:ext>
            </a:extLst>
          </p:cNvPr>
          <p:cNvCxnSpPr/>
          <p:nvPr/>
        </p:nvCxnSpPr>
        <p:spPr>
          <a:xfrm>
            <a:off x="6067424" y="3849417"/>
            <a:ext cx="6429" cy="937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D966288-39C6-44C5-9BBF-65996CE322EC}"/>
              </a:ext>
            </a:extLst>
          </p:cNvPr>
          <p:cNvSpPr txBox="1"/>
          <p:nvPr/>
        </p:nvSpPr>
        <p:spPr>
          <a:xfrm>
            <a:off x="5556558" y="399097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Handshake Capture</a:t>
            </a:r>
          </a:p>
          <a:p>
            <a:pPr algn="ctr"/>
            <a:r>
              <a:rPr lang="en-US" sz="1400" dirty="0"/>
              <a:t>Key Capture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07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402A-BBF3-45BD-9406-2F4D308C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Pwnagotchi</a:t>
            </a:r>
            <a:r>
              <a:rPr lang="en-US" dirty="0">
                <a:cs typeface="Calibri Light"/>
              </a:rPr>
              <a:t>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36CF6-40A2-4949-B948-81A58B5A4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5" y="13112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cs typeface="Calibri"/>
              </a:rPr>
              <a:t>A2C (Advantage Actor Critic)</a:t>
            </a: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FC45F3A-49BD-4062-9BFE-E4841276A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2306904"/>
            <a:ext cx="6238875" cy="3634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ABB5D5-5DFF-40F7-88C9-6C694F827A14}"/>
              </a:ext>
            </a:extLst>
          </p:cNvPr>
          <p:cNvSpPr txBox="1"/>
          <p:nvPr/>
        </p:nvSpPr>
        <p:spPr>
          <a:xfrm>
            <a:off x="1104900" y="5905500"/>
            <a:ext cx="81915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>
                <a:ea typeface="+mn-lt"/>
                <a:cs typeface="+mn-lt"/>
              </a:rPr>
              <a:t>https://hackernoon.com/intuitive-rl-intro-to-advantage-actor-critic-a2c-4ff545978752</a:t>
            </a:r>
            <a:endParaRPr lang="en-US" sz="1200">
              <a:cs typeface="Calibri"/>
            </a:endParaRP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A5164ACD-49C6-442B-B508-DAF1DE75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5" y="296366"/>
            <a:ext cx="3933825" cy="567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8D75A9-F0E7-4F74-BEA3-FF274985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Cracking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89D4-8506-470D-921B-7A9FA6C2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HASHCAT v6.0 +</a:t>
            </a:r>
          </a:p>
          <a:p>
            <a:pPr lvl="1"/>
            <a:r>
              <a:rPr lang="en-US" sz="1600" dirty="0">
                <a:ea typeface="+mn-lt"/>
                <a:cs typeface="+mn-lt"/>
                <a:hlinkClick r:id="rId2"/>
              </a:rPr>
              <a:t>Converter: https://github.com/ZerBea/hcxtools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From PCAP into </a:t>
            </a:r>
            <a:r>
              <a:rPr lang="en-US" sz="1600" dirty="0" err="1">
                <a:ea typeface="+mn-lt"/>
                <a:cs typeface="+mn-lt"/>
              </a:rPr>
              <a:t>HashCat</a:t>
            </a:r>
            <a:r>
              <a:rPr lang="en-US" sz="1600" dirty="0">
                <a:ea typeface="+mn-lt"/>
                <a:cs typeface="+mn-lt"/>
              </a:rPr>
              <a:t> Hash Version 22000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GPU Accelerated Cracking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Available on Linux, Mac and Windows.</a:t>
            </a:r>
          </a:p>
          <a:p>
            <a:r>
              <a:rPr lang="en-US" sz="2000" dirty="0" err="1">
                <a:ea typeface="+mn-lt"/>
                <a:cs typeface="+mn-lt"/>
              </a:rPr>
              <a:t>AirCrack</a:t>
            </a:r>
            <a:r>
              <a:rPr lang="en-US" sz="2000" dirty="0">
                <a:ea typeface="+mn-lt"/>
                <a:cs typeface="+mn-lt"/>
              </a:rPr>
              <a:t>-ng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On Kali – Natively Can Crack PCAPS from WEP/WPA/WPA2 files.</a:t>
            </a:r>
          </a:p>
          <a:p>
            <a:pPr lvl="1"/>
            <a:r>
              <a:rPr lang="en-US" sz="1600" dirty="0">
                <a:ea typeface="+mn-lt"/>
                <a:cs typeface="+mn-lt"/>
              </a:rPr>
              <a:t>Can also be run and installed on MacOS.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36D02-EFF5-4A7F-A020-8CFE712E2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 dirty="0">
                <a:cs typeface="Calibri Light"/>
              </a:rPr>
              <a:t>Resources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8FE94-1277-4417-80DE-5E649F384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Build your own Pwnagotchi</a:t>
            </a:r>
          </a:p>
          <a:p>
            <a:pPr lvl="1"/>
            <a:r>
              <a:rPr lang="en-US" sz="2000">
                <a:ea typeface="+mn-lt"/>
                <a:cs typeface="+mn-lt"/>
                <a:hlinkClick r:id="rId2"/>
              </a:rPr>
              <a:t>https://pwnagotchi.ai/</a:t>
            </a:r>
            <a:r>
              <a:rPr lang="en-US" sz="2000">
                <a:ea typeface="+mn-lt"/>
                <a:cs typeface="+mn-lt"/>
              </a:rPr>
              <a:t>.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Learn more about Bettercap</a:t>
            </a:r>
          </a:p>
          <a:p>
            <a:pPr lvl="1"/>
            <a:r>
              <a:rPr lang="en-US" sz="2000">
                <a:ea typeface="+mn-lt"/>
                <a:cs typeface="+mn-lt"/>
                <a:hlinkClick r:id="rId3"/>
              </a:rPr>
              <a:t>https://www.bettercap.org/</a:t>
            </a:r>
            <a:endParaRPr lang="en-US" sz="2000">
              <a:ea typeface="+mn-lt"/>
              <a:cs typeface="+mn-lt"/>
            </a:endParaRPr>
          </a:p>
          <a:p>
            <a:r>
              <a:rPr lang="en-US" sz="2000">
                <a:ea typeface="+mn-lt"/>
                <a:cs typeface="+mn-lt"/>
              </a:rPr>
              <a:t>Bettercap Attack Explanations:</a:t>
            </a:r>
          </a:p>
          <a:p>
            <a:pPr lvl="1"/>
            <a:r>
              <a:rPr lang="en-US" sz="2000">
                <a:ea typeface="+mn-lt"/>
                <a:cs typeface="+mn-lt"/>
                <a:hlinkClick r:id="rId4"/>
              </a:rPr>
              <a:t>https://www.evilsocket.net/2019/02/13/Pwning-WiFi-networks-with-bettercap-and-the-PMKID-client-less-attack/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GPU Cracking with Hashcat</a:t>
            </a:r>
          </a:p>
          <a:p>
            <a:pPr lvl="1"/>
            <a:r>
              <a:rPr lang="en-US" sz="2000">
                <a:ea typeface="+mn-lt"/>
                <a:cs typeface="+mn-lt"/>
                <a:hlinkClick r:id="rId5"/>
              </a:rPr>
              <a:t>https://hashcat.net/hashcat/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CPU / PCAP Cracking with AirCrack-NG (Quick and Dirty)</a:t>
            </a:r>
          </a:p>
          <a:p>
            <a:pPr lvl="1"/>
            <a:r>
              <a:rPr lang="en-US" sz="2000">
                <a:ea typeface="+mn-lt"/>
                <a:cs typeface="+mn-lt"/>
                <a:hlinkClick r:id="rId6"/>
              </a:rPr>
              <a:t>https://www.aircrack-ng.org/</a:t>
            </a:r>
            <a:endParaRPr lang="en-US" sz="2000">
              <a:ea typeface="+mn-lt"/>
              <a:cs typeface="+mn-lt"/>
            </a:endParaRPr>
          </a:p>
          <a:p>
            <a:endParaRPr lang="en-US" sz="2000">
              <a:ea typeface="+mn-lt"/>
              <a:cs typeface="+mn-lt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94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967486FEA4B8458884E387DF3B22D7" ma:contentTypeVersion="12" ma:contentTypeDescription="Create a new document." ma:contentTypeScope="" ma:versionID="d4755ca4533c4a3319d3e98d35cd1354">
  <xsd:schema xmlns:xsd="http://www.w3.org/2001/XMLSchema" xmlns:xs="http://www.w3.org/2001/XMLSchema" xmlns:p="http://schemas.microsoft.com/office/2006/metadata/properties" xmlns:ns2="51d078c2-8169-456f-beb4-1303b4a2472c" xmlns:ns3="566db552-9269-43da-a165-6e2240cbc79f" targetNamespace="http://schemas.microsoft.com/office/2006/metadata/properties" ma:root="true" ma:fieldsID="ce41eab7fbf0f9273476f391479bd711" ns2:_="" ns3:_="">
    <xsd:import namespace="51d078c2-8169-456f-beb4-1303b4a2472c"/>
    <xsd:import namespace="566db552-9269-43da-a165-6e2240cbc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078c2-8169-456f-beb4-1303b4a247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7d49168-d36c-4877-933a-de30aea9e6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db552-9269-43da-a165-6e2240cbc7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7ec8f4-d258-47a8-89ec-b17214673f84}" ma:internalName="TaxCatchAll" ma:showField="CatchAllData" ma:web="566db552-9269-43da-a165-6e2240cbc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6db552-9269-43da-a165-6e2240cbc79f" xsi:nil="true"/>
    <lcf76f155ced4ddcb4097134ff3c332f xmlns="51d078c2-8169-456f-beb4-1303b4a2472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9A08F9-1AAE-4281-ABCA-CE4343D5A1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16E7CA-750A-47C8-829D-70B0BF294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d078c2-8169-456f-beb4-1303b4a2472c"/>
    <ds:schemaRef ds:uri="566db552-9269-43da-a165-6e2240cbc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F169FF-1314-498B-8DD7-ADD6D8C51E87}">
  <ds:schemaRefs>
    <ds:schemaRef ds:uri="http://schemas.microsoft.com/office/2006/metadata/properties"/>
    <ds:schemaRef ds:uri="http://schemas.microsoft.com/office/infopath/2007/PartnerControls"/>
    <ds:schemaRef ds:uri="566db552-9269-43da-a165-6e2240cbc79f"/>
    <ds:schemaRef ds:uri="51d078c2-8169-456f-beb4-1303b4a247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Pwnagotchis and WiFi Cracking</vt:lpstr>
      <vt:lpstr>Pwnagotchi</vt:lpstr>
      <vt:lpstr>Why does it matter?</vt:lpstr>
      <vt:lpstr>WiFi Security Basics:</vt:lpstr>
      <vt:lpstr>PowerPoint Presentation</vt:lpstr>
      <vt:lpstr>PowerPoint Presentation</vt:lpstr>
      <vt:lpstr>Pwnagotchi Features</vt:lpstr>
      <vt:lpstr>Cracking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/>
  <cp:lastModifiedBy/>
  <cp:revision>272</cp:revision>
  <dcterms:created xsi:type="dcterms:W3CDTF">2021-07-27T13:12:19Z</dcterms:created>
  <dcterms:modified xsi:type="dcterms:W3CDTF">2023-03-06T14:56:00Z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0x01010032967486FEA4B8458884E387DF3B22D7</vt:lpwstr>
  </property>
</Properties>
</file>